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6FDA01E-5526-43A6-A2F9-E3410CA43107}" type="datetimeFigureOut">
              <a:rPr lang="en-US" smtClean="0"/>
              <a:t>2/19/2021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71F7A3C-6F5A-46A1-B154-6141FA66388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DA01E-5526-43A6-A2F9-E3410CA43107}"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F7A3C-6F5A-46A1-B154-6141FA6638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DA01E-5526-43A6-A2F9-E3410CA43107}"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F7A3C-6F5A-46A1-B154-6141FA6638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FDA01E-5526-43A6-A2F9-E3410CA43107}"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F7A3C-6F5A-46A1-B154-6141FA6638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DA01E-5526-43A6-A2F9-E3410CA43107}"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F7A3C-6F5A-46A1-B154-6141FA6638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6FDA01E-5526-43A6-A2F9-E3410CA43107}"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F7A3C-6F5A-46A1-B154-6141FA66388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FDA01E-5526-43A6-A2F9-E3410CA43107}"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F7A3C-6F5A-46A1-B154-6141FA6638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FDA01E-5526-43A6-A2F9-E3410CA43107}"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F7A3C-6F5A-46A1-B154-6141FA6638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DA01E-5526-43A6-A2F9-E3410CA43107}"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F7A3C-6F5A-46A1-B154-6141FA6638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6FDA01E-5526-43A6-A2F9-E3410CA43107}" type="datetimeFigureOut">
              <a:rPr lang="en-US" smtClean="0"/>
              <a:t>2/19/2021</a:t>
            </a:fld>
            <a:endParaRPr lang="en-US"/>
          </a:p>
        </p:txBody>
      </p:sp>
      <p:sp>
        <p:nvSpPr>
          <p:cNvPr id="7" name="Slide Number Placeholder 6"/>
          <p:cNvSpPr>
            <a:spLocks noGrp="1"/>
          </p:cNvSpPr>
          <p:nvPr>
            <p:ph type="sldNum" sz="quarter" idx="12"/>
          </p:nvPr>
        </p:nvSpPr>
        <p:spPr/>
        <p:txBody>
          <a:bodyPr/>
          <a:lstStyle/>
          <a:p>
            <a:fld id="{C71F7A3C-6F5A-46A1-B154-6141FA66388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DA01E-5526-43A6-A2F9-E3410CA43107}" type="datetimeFigureOut">
              <a:rPr lang="en-US" smtClean="0"/>
              <a:t>2/19/2021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71F7A3C-6F5A-46A1-B154-6141FA6638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6FDA01E-5526-43A6-A2F9-E3410CA43107}" type="datetimeFigureOut">
              <a:rPr lang="en-US" smtClean="0"/>
              <a:t>2/19/2021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71F7A3C-6F5A-46A1-B154-6141FA6638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724835" cy="1702160"/>
          </a:xfrm>
        </p:spPr>
        <p:txBody>
          <a:bodyPr>
            <a:normAutofit fontScale="90000"/>
          </a:bodyPr>
          <a:lstStyle/>
          <a:p>
            <a:r>
              <a:rPr lang="en-US" b="1" dirty="0" smtClean="0">
                <a:solidFill>
                  <a:schemeClr val="accent3">
                    <a:lumMod val="50000"/>
                  </a:schemeClr>
                </a:solidFill>
                <a:latin typeface="Aharoni" pitchFamily="2" charset="-79"/>
                <a:cs typeface="Aharoni" pitchFamily="2" charset="-79"/>
              </a:rPr>
              <a:t>SUSCEPTIBILITY</a:t>
            </a:r>
            <a:br>
              <a:rPr lang="en-US" b="1" dirty="0" smtClean="0">
                <a:solidFill>
                  <a:schemeClr val="accent3">
                    <a:lumMod val="50000"/>
                  </a:schemeClr>
                </a:solidFill>
                <a:latin typeface="Aharoni" pitchFamily="2" charset="-79"/>
                <a:cs typeface="Aharoni" pitchFamily="2" charset="-79"/>
              </a:rPr>
            </a:br>
            <a:r>
              <a:rPr lang="en-US" b="1" dirty="0" smtClean="0">
                <a:solidFill>
                  <a:schemeClr val="accent3">
                    <a:lumMod val="50000"/>
                  </a:schemeClr>
                </a:solidFill>
                <a:latin typeface="Aharoni" pitchFamily="2" charset="-79"/>
                <a:cs typeface="Aharoni" pitchFamily="2" charset="-79"/>
              </a:rPr>
              <a:t>ACCORDING TO H.A ROBERT</a:t>
            </a:r>
            <a:endParaRPr lang="en-US" b="1" dirty="0">
              <a:solidFill>
                <a:schemeClr val="accent3">
                  <a:lumMod val="50000"/>
                </a:schemeClr>
              </a:solidFill>
              <a:latin typeface="Aharoni" pitchFamily="2" charset="-79"/>
              <a:cs typeface="Aharoni" pitchFamily="2" charset="-79"/>
            </a:endParaRPr>
          </a:p>
        </p:txBody>
      </p:sp>
      <p:sp>
        <p:nvSpPr>
          <p:cNvPr id="3" name="Subtitle 2"/>
          <p:cNvSpPr>
            <a:spLocks noGrp="1"/>
          </p:cNvSpPr>
          <p:nvPr>
            <p:ph type="subTitle" idx="1"/>
          </p:nvPr>
        </p:nvSpPr>
        <p:spPr>
          <a:xfrm>
            <a:off x="4733365" y="4421080"/>
            <a:ext cx="4944035" cy="1522520"/>
          </a:xfrm>
        </p:spPr>
        <p:txBody>
          <a:bodyPr>
            <a:normAutofit/>
          </a:bodyPr>
          <a:lstStyle/>
          <a:p>
            <a:r>
              <a:rPr lang="en-US" b="1" dirty="0" smtClean="0">
                <a:solidFill>
                  <a:schemeClr val="tx1"/>
                </a:solidFill>
              </a:rPr>
              <a:t>    PRESENTED  BY :</a:t>
            </a:r>
          </a:p>
          <a:p>
            <a:r>
              <a:rPr lang="en-US" b="1" dirty="0" smtClean="0">
                <a:solidFill>
                  <a:schemeClr val="tx1"/>
                </a:solidFill>
              </a:rPr>
              <a:t>   DR.SONNY MON .R</a:t>
            </a:r>
          </a:p>
          <a:p>
            <a:r>
              <a:rPr lang="en-US" b="1" dirty="0" smtClean="0">
                <a:solidFill>
                  <a:schemeClr val="tx1"/>
                </a:solidFill>
              </a:rPr>
              <a:t>   ASSISTANT PROFESSOR </a:t>
            </a:r>
          </a:p>
          <a:p>
            <a:r>
              <a:rPr lang="en-US" b="1" dirty="0" smtClean="0">
                <a:solidFill>
                  <a:schemeClr val="tx1"/>
                </a:solidFill>
              </a:rPr>
              <a:t>    </a:t>
            </a:r>
            <a:r>
              <a:rPr lang="en-US" b="1" dirty="0" smtClean="0">
                <a:solidFill>
                  <a:schemeClr val="tx1"/>
                </a:solidFill>
              </a:rPr>
              <a:t>DEPT.OF</a:t>
            </a:r>
            <a:r>
              <a:rPr lang="en-US" b="1" dirty="0" smtClean="0">
                <a:solidFill>
                  <a:schemeClr val="tx1"/>
                </a:solidFill>
              </a:rPr>
              <a:t>. ORGANON</a:t>
            </a:r>
          </a:p>
          <a:p>
            <a:endParaRPr lang="en-US" sz="1600" b="1" dirty="0" smtClean="0">
              <a:solidFill>
                <a:srgbClr val="7030A0"/>
              </a:solidFill>
            </a:endParaRPr>
          </a:p>
          <a:p>
            <a:endParaRPr lang="en-US" sz="1600" b="1" dirty="0">
              <a:solidFill>
                <a:srgbClr val="7030A0"/>
              </a:solidFill>
            </a:endParaRPr>
          </a:p>
        </p:txBody>
      </p:sp>
    </p:spTree>
    <p:extLst>
      <p:ext uri="{BB962C8B-B14F-4D97-AF65-F5344CB8AC3E}">
        <p14:creationId xmlns:p14="http://schemas.microsoft.com/office/powerpoint/2010/main" val="446313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latin typeface="Times New Roman" pitchFamily="18" charset="0"/>
                <a:cs typeface="Times New Roman" pitchFamily="18" charset="0"/>
              </a:rPr>
              <a:t>SUSCEPTIBILITY AND HUMANBEING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b="1" u="sng" dirty="0" smtClean="0">
                <a:latin typeface="Times New Roman" pitchFamily="18" charset="0"/>
                <a:cs typeface="Times New Roman" pitchFamily="18" charset="0"/>
              </a:rPr>
              <a:t>Susceptibility </a:t>
            </a:r>
            <a:r>
              <a:rPr lang="en-US" b="1" u="sng" dirty="0">
                <a:latin typeface="Times New Roman" pitchFamily="18" charset="0"/>
                <a:cs typeface="Times New Roman" pitchFamily="18" charset="0"/>
              </a:rPr>
              <a:t>and climatic conditions :</a:t>
            </a:r>
          </a:p>
          <a:p>
            <a:r>
              <a:rPr lang="en-US" b="1" dirty="0">
                <a:latin typeface="Times New Roman" pitchFamily="18" charset="0"/>
                <a:cs typeface="Times New Roman" pitchFamily="18" charset="0"/>
              </a:rPr>
              <a:t>He says  One person will thrive in a rigorous climate where another will become seriously ill. One will thrive in dampness to which another would succumb. </a:t>
            </a:r>
          </a:p>
          <a:p>
            <a:r>
              <a:rPr lang="en-US" b="1" dirty="0">
                <a:latin typeface="Times New Roman" pitchFamily="18" charset="0"/>
                <a:cs typeface="Times New Roman" pitchFamily="18" charset="0"/>
              </a:rPr>
              <a:t>Altitude affects some individuals little and some adversely. </a:t>
            </a:r>
          </a:p>
          <a:p>
            <a:r>
              <a:rPr lang="en-US" b="1" dirty="0">
                <a:latin typeface="Times New Roman" pitchFamily="18" charset="0"/>
                <a:cs typeface="Times New Roman" pitchFamily="18" charset="0"/>
              </a:rPr>
              <a:t>The seashore improves one man’s condition  while it makes another man ill. </a:t>
            </a:r>
          </a:p>
          <a:p>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5438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3492" y="1066800"/>
            <a:ext cx="6777317" cy="4765829"/>
          </a:xfrm>
        </p:spPr>
        <p:txBody>
          <a:bodyPr>
            <a:normAutofit/>
          </a:bodyPr>
          <a:lstStyle/>
          <a:p>
            <a:r>
              <a:rPr lang="en-US" b="1" dirty="0" smtClean="0">
                <a:latin typeface="Times New Roman" pitchFamily="18" charset="0"/>
                <a:cs typeface="Times New Roman" pitchFamily="18" charset="0"/>
              </a:rPr>
              <a:t> </a:t>
            </a:r>
            <a:r>
              <a:rPr lang="en-US" b="1" u="sng" dirty="0">
                <a:latin typeface="Times New Roman" pitchFamily="18" charset="0"/>
                <a:cs typeface="Times New Roman" pitchFamily="18" charset="0"/>
              </a:rPr>
              <a:t>Susceptibility and Nutrition :</a:t>
            </a:r>
          </a:p>
          <a:p>
            <a:r>
              <a:rPr lang="en-US" b="1" dirty="0">
                <a:latin typeface="Times New Roman" pitchFamily="18" charset="0"/>
                <a:cs typeface="Times New Roman" pitchFamily="18" charset="0"/>
              </a:rPr>
              <a:t>“One man’s meat is another man’s poison”</a:t>
            </a:r>
          </a:p>
          <a:p>
            <a:r>
              <a:rPr lang="en-US" b="1" dirty="0">
                <a:latin typeface="Times New Roman" pitchFamily="18" charset="0"/>
                <a:cs typeface="Times New Roman" pitchFamily="18" charset="0"/>
              </a:rPr>
              <a:t>1.One easily assimilates a certain kind of food while another finds the same food </a:t>
            </a:r>
            <a:r>
              <a:rPr lang="en-US" b="1" dirty="0" err="1">
                <a:latin typeface="Times New Roman" pitchFamily="18" charset="0"/>
                <a:cs typeface="Times New Roman" pitchFamily="18" charset="0"/>
              </a:rPr>
              <a:t>indigestable</a:t>
            </a:r>
            <a:r>
              <a:rPr lang="en-US" b="1" dirty="0">
                <a:latin typeface="Times New Roman" pitchFamily="18" charset="0"/>
                <a:cs typeface="Times New Roman" pitchFamily="18" charset="0"/>
              </a:rPr>
              <a:t> </a:t>
            </a:r>
          </a:p>
          <a:p>
            <a:r>
              <a:rPr lang="en-US" b="1" u="sng" dirty="0" smtClean="0">
                <a:latin typeface="Times New Roman" pitchFamily="18" charset="0"/>
                <a:cs typeface="Times New Roman" pitchFamily="18" charset="0"/>
              </a:rPr>
              <a:t>Susceptibility </a:t>
            </a:r>
            <a:r>
              <a:rPr lang="en-US" b="1" u="sng" dirty="0">
                <a:latin typeface="Times New Roman" pitchFamily="18" charset="0"/>
                <a:cs typeface="Times New Roman" pitchFamily="18" charset="0"/>
              </a:rPr>
              <a:t>and Infection :</a:t>
            </a:r>
          </a:p>
          <a:p>
            <a:r>
              <a:rPr lang="en-US" b="1" dirty="0">
                <a:latin typeface="Times New Roman" pitchFamily="18" charset="0"/>
                <a:cs typeface="Times New Roman" pitchFamily="18" charset="0"/>
              </a:rPr>
              <a:t>1.Human beings are susceptible to infection and contagion in varying degrees.</a:t>
            </a:r>
          </a:p>
          <a:p>
            <a:r>
              <a:rPr lang="en-US" b="1" dirty="0">
                <a:latin typeface="Times New Roman" pitchFamily="18" charset="0"/>
                <a:cs typeface="Times New Roman" pitchFamily="18" charset="0"/>
              </a:rPr>
              <a:t> One man will become infected  in contact with diseased individuals while another will experience  no ill effects whatever. </a:t>
            </a:r>
          </a:p>
        </p:txBody>
      </p:sp>
    </p:spTree>
    <p:extLst>
      <p:ext uri="{BB962C8B-B14F-4D97-AF65-F5344CB8AC3E}">
        <p14:creationId xmlns:p14="http://schemas.microsoft.com/office/powerpoint/2010/main" val="399806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3492" y="685800"/>
            <a:ext cx="6777317" cy="5146829"/>
          </a:xfrm>
        </p:spPr>
        <p:txBody>
          <a:bodyPr>
            <a:normAutofit fontScale="92500" lnSpcReduction="10000"/>
          </a:bodyPr>
          <a:lstStyle/>
          <a:p>
            <a:r>
              <a:rPr lang="en-US" b="1" u="sng" dirty="0" smtClean="0">
                <a:latin typeface="Times New Roman" pitchFamily="18" charset="0"/>
                <a:cs typeface="Times New Roman" pitchFamily="18" charset="0"/>
              </a:rPr>
              <a:t>Susceptibility </a:t>
            </a:r>
            <a:r>
              <a:rPr lang="en-US" b="1" u="sng" dirty="0">
                <a:latin typeface="Times New Roman" pitchFamily="18" charset="0"/>
                <a:cs typeface="Times New Roman" pitchFamily="18" charset="0"/>
              </a:rPr>
              <a:t>and </a:t>
            </a:r>
            <a:r>
              <a:rPr lang="en-US" b="1" u="sng" dirty="0" smtClean="0">
                <a:latin typeface="Times New Roman" pitchFamily="18" charset="0"/>
                <a:cs typeface="Times New Roman" pitchFamily="18" charset="0"/>
              </a:rPr>
              <a:t>Similimum </a:t>
            </a:r>
            <a:r>
              <a:rPr lang="en-US" b="1" u="sng" dirty="0">
                <a:latin typeface="Times New Roman" pitchFamily="18" charset="0"/>
                <a:cs typeface="Times New Roman" pitchFamily="18" charset="0"/>
              </a:rPr>
              <a:t>:</a:t>
            </a:r>
          </a:p>
          <a:p>
            <a:r>
              <a:rPr lang="en-US" b="1" dirty="0">
                <a:latin typeface="Times New Roman" pitchFamily="18" charset="0"/>
                <a:cs typeface="Times New Roman" pitchFamily="18" charset="0"/>
              </a:rPr>
              <a:t>Susceptibility varies in degree in different patients and at different times in the same patient .</a:t>
            </a:r>
          </a:p>
          <a:p>
            <a:r>
              <a:rPr lang="en-US" b="1" dirty="0">
                <a:latin typeface="Times New Roman" pitchFamily="18" charset="0"/>
                <a:cs typeface="Times New Roman" pitchFamily="18" charset="0"/>
              </a:rPr>
              <a:t>A patient may be susceptible to a number of remedies, but the greatest susceptibility is manifest in the most similar the </a:t>
            </a:r>
            <a:r>
              <a:rPr lang="en-US" b="1" dirty="0" smtClean="0">
                <a:latin typeface="Times New Roman" pitchFamily="18" charset="0"/>
                <a:cs typeface="Times New Roman" pitchFamily="18" charset="0"/>
              </a:rPr>
              <a:t>similimum.</a:t>
            </a:r>
          </a:p>
          <a:p>
            <a:r>
              <a:rPr lang="en-US" b="1" dirty="0">
                <a:latin typeface="Times New Roman" pitchFamily="18" charset="0"/>
                <a:cs typeface="Times New Roman" pitchFamily="18" charset="0"/>
              </a:rPr>
              <a:t>In sickness susceptibility is exaggerated, thus we need to be careful in conserving the normal susceptibility. It is only in the administration of the similar remedy the normal susceptibility will be regained. </a:t>
            </a:r>
          </a:p>
          <a:p>
            <a:r>
              <a:rPr lang="en-US" b="1" dirty="0">
                <a:latin typeface="Times New Roman" pitchFamily="18" charset="0"/>
                <a:cs typeface="Times New Roman" pitchFamily="18" charset="0"/>
              </a:rPr>
              <a:t>If administration of medicines are not based on symptom similarity the results are either palliative or suppressive  and the ultimate result is complete destruction.</a:t>
            </a:r>
          </a:p>
          <a:p>
            <a:endParaRPr lang="en-US"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926009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t>SUSCEPTIBILITY AND CONSTITUTION :</a:t>
            </a:r>
          </a:p>
          <a:p>
            <a:r>
              <a:rPr lang="en-US" b="1" dirty="0"/>
              <a:t>Certain families are susceptible to certain type of diseases where as the </a:t>
            </a:r>
            <a:r>
              <a:rPr lang="en-US" b="1" dirty="0" smtClean="0"/>
              <a:t>neighborhood </a:t>
            </a:r>
            <a:r>
              <a:rPr lang="en-US" b="1" dirty="0"/>
              <a:t>families are not affected by that. Because certain traits of susceptibility are manifest in family groups, and thus they are susceptible to </a:t>
            </a:r>
            <a:r>
              <a:rPr lang="en-US" b="1" dirty="0" smtClean="0"/>
              <a:t>certain </a:t>
            </a:r>
            <a:r>
              <a:rPr lang="en-US" b="1" dirty="0"/>
              <a:t>diseases. </a:t>
            </a:r>
          </a:p>
          <a:p>
            <a:endParaRPr lang="en-US" b="1" dirty="0"/>
          </a:p>
        </p:txBody>
      </p:sp>
    </p:spTree>
    <p:extLst>
      <p:ext uri="{BB962C8B-B14F-4D97-AF65-F5344CB8AC3E}">
        <p14:creationId xmlns:p14="http://schemas.microsoft.com/office/powerpoint/2010/main" val="278752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68580" indent="0">
              <a:buNone/>
            </a:pPr>
            <a:r>
              <a:rPr lang="en-US" sz="4000" b="1" dirty="0">
                <a:latin typeface="Times New Roman" pitchFamily="18" charset="0"/>
                <a:cs typeface="Times New Roman" pitchFamily="18" charset="0"/>
              </a:rPr>
              <a:t>Thus THE SIMILAR REMEDY OR THE SIMILAR DISEASE, SATISFIES SUSCEPTIBILITY AND ESTABLISHES IMMUNITY </a:t>
            </a:r>
          </a:p>
          <a:p>
            <a:endParaRPr lang="en-US" dirty="0"/>
          </a:p>
        </p:txBody>
      </p:sp>
    </p:spTree>
    <p:extLst>
      <p:ext uri="{BB962C8B-B14F-4D97-AF65-F5344CB8AC3E}">
        <p14:creationId xmlns:p14="http://schemas.microsoft.com/office/powerpoint/2010/main" val="3726811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543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347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marL="68580" indent="0">
              <a:buNone/>
            </a:pPr>
            <a:r>
              <a:rPr lang="en-US" sz="2800" b="1" dirty="0">
                <a:latin typeface="Adobe Gothic Std B" pitchFamily="34" charset="-128"/>
                <a:ea typeface="Adobe Gothic Std B" pitchFamily="34" charset="-128"/>
              </a:rPr>
              <a:t>Susceptibility  According to H. A Robert</a:t>
            </a:r>
          </a:p>
          <a:p>
            <a:pPr marL="68580" indent="0" algn="ctr">
              <a:buNone/>
            </a:pPr>
            <a:r>
              <a:rPr lang="en-US" sz="2800" b="1" dirty="0" smtClean="0">
                <a:latin typeface="Times New Roman" pitchFamily="18" charset="0"/>
                <a:ea typeface="Adobe Gothic Std B" pitchFamily="34" charset="-128"/>
                <a:cs typeface="Times New Roman" pitchFamily="18" charset="0"/>
              </a:rPr>
              <a:t>(Herbert </a:t>
            </a:r>
            <a:r>
              <a:rPr lang="en-US" sz="2800" b="1" dirty="0">
                <a:latin typeface="Times New Roman" pitchFamily="18" charset="0"/>
                <a:ea typeface="Adobe Gothic Std B" pitchFamily="34" charset="-128"/>
                <a:cs typeface="Times New Roman" pitchFamily="18" charset="0"/>
              </a:rPr>
              <a:t>A. Roberts, MD </a:t>
            </a:r>
            <a:r>
              <a:rPr lang="en-US" sz="2800" b="1" dirty="0" smtClean="0">
                <a:latin typeface="Times New Roman" pitchFamily="18" charset="0"/>
                <a:ea typeface="Adobe Gothic Std B" pitchFamily="34" charset="-128"/>
                <a:cs typeface="Times New Roman" pitchFamily="18" charset="0"/>
              </a:rPr>
              <a:t>)</a:t>
            </a:r>
            <a:endParaRPr lang="en-US" sz="2800" b="1" dirty="0">
              <a:latin typeface="Times New Roman" pitchFamily="18" charset="0"/>
              <a:ea typeface="Adobe Gothic Std B" pitchFamily="34" charset="-128"/>
              <a:cs typeface="Times New Roman" pitchFamily="18" charset="0"/>
            </a:endParaRPr>
          </a:p>
          <a:p>
            <a:pPr marL="68580" indent="0">
              <a:buNone/>
            </a:pPr>
            <a:r>
              <a:rPr lang="en-US" sz="3600" b="1" dirty="0">
                <a:solidFill>
                  <a:srgbClr val="7030A0"/>
                </a:solidFill>
                <a:latin typeface="Times New Roman" pitchFamily="18" charset="0"/>
                <a:cs typeface="Times New Roman" pitchFamily="18" charset="0"/>
              </a:rPr>
              <a:t>He begins “Everything that has life is more or less influenced by circumstances and environment”</a:t>
            </a:r>
          </a:p>
          <a:p>
            <a:pPr marL="68580" indent="0">
              <a:buNone/>
            </a:pPr>
            <a:endParaRPr lang="en-US" dirty="0"/>
          </a:p>
        </p:txBody>
      </p:sp>
    </p:spTree>
    <p:extLst>
      <p:ext uri="{BB962C8B-B14F-4D97-AF65-F5344CB8AC3E}">
        <p14:creationId xmlns:p14="http://schemas.microsoft.com/office/powerpoint/2010/main" val="2235250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b="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pPr marL="6858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85800"/>
            <a:ext cx="47244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762000"/>
            <a:ext cx="2971800" cy="2585323"/>
          </a:xfrm>
          <a:prstGeom prst="rect">
            <a:avLst/>
          </a:prstGeom>
          <a:noFill/>
        </p:spPr>
        <p:txBody>
          <a:bodyPr wrap="square" rtlCol="0">
            <a:spAutoFit/>
          </a:bodyPr>
          <a:lstStyle/>
          <a:p>
            <a:r>
              <a:rPr lang="en-US" sz="3600" b="1" i="1" dirty="0">
                <a:latin typeface="Times New Roman" pitchFamily="18" charset="0"/>
                <a:cs typeface="Times New Roman" pitchFamily="18" charset="0"/>
              </a:rPr>
              <a:t>“One man’s </a:t>
            </a:r>
            <a:r>
              <a:rPr lang="en-US" sz="3600" b="1" i="1" dirty="0" smtClean="0">
                <a:latin typeface="Times New Roman" pitchFamily="18" charset="0"/>
                <a:cs typeface="Times New Roman" pitchFamily="18" charset="0"/>
              </a:rPr>
              <a:t>       meat </a:t>
            </a:r>
            <a:r>
              <a:rPr lang="en-US" sz="3600" b="1" i="1" dirty="0">
                <a:latin typeface="Times New Roman" pitchFamily="18" charset="0"/>
                <a:cs typeface="Times New Roman" pitchFamily="18" charset="0"/>
              </a:rPr>
              <a:t>is another man’s poison”</a:t>
            </a:r>
          </a:p>
          <a:p>
            <a:endParaRPr lang="en-US" dirty="0"/>
          </a:p>
        </p:txBody>
      </p:sp>
    </p:spTree>
    <p:extLst>
      <p:ext uri="{BB962C8B-B14F-4D97-AF65-F5344CB8AC3E}">
        <p14:creationId xmlns:p14="http://schemas.microsoft.com/office/powerpoint/2010/main" val="2520203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SUSCEPTIBILITY </a:t>
            </a:r>
            <a:r>
              <a:rPr lang="en-US" b="1" dirty="0">
                <a:latin typeface="Times New Roman" pitchFamily="18" charset="0"/>
                <a:cs typeface="Times New Roman" pitchFamily="18" charset="0"/>
              </a:rPr>
              <a:t>IN VEGETABLE KINGDOM :</a:t>
            </a:r>
            <a:br>
              <a:rPr lang="en-US" b="1" dirty="0">
                <a:latin typeface="Times New Roman" pitchFamily="18" charset="0"/>
                <a:cs typeface="Times New Roman" pitchFamily="18" charset="0"/>
              </a:rPr>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0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5336"/>
          </a:xfrm>
        </p:spPr>
        <p:txBody>
          <a:bodyPr>
            <a:noAutofit/>
          </a:bodyPr>
          <a:lstStyle/>
          <a:p>
            <a:endParaRPr lang="en-US" sz="2400" b="1" dirty="0"/>
          </a:p>
        </p:txBody>
      </p:sp>
      <p:sp>
        <p:nvSpPr>
          <p:cNvPr id="3" name="Content Placeholder 2"/>
          <p:cNvSpPr>
            <a:spLocks noGrp="1"/>
          </p:cNvSpPr>
          <p:nvPr>
            <p:ph idx="1"/>
          </p:nvPr>
        </p:nvSpPr>
        <p:spPr>
          <a:xfrm>
            <a:off x="1043492" y="685800"/>
            <a:ext cx="6777317" cy="5146829"/>
          </a:xfrm>
        </p:spPr>
        <p:txBody>
          <a:bodyPr>
            <a:normAutofit/>
          </a:bodyPr>
          <a:lstStyle/>
          <a:p>
            <a:pPr algn="just"/>
            <a:r>
              <a:rPr lang="en-US" sz="2800" b="1" dirty="0" smtClean="0">
                <a:latin typeface="Times New Roman" pitchFamily="18" charset="0"/>
                <a:cs typeface="Times New Roman" pitchFamily="18" charset="0"/>
              </a:rPr>
              <a:t>1.Certain </a:t>
            </a:r>
            <a:r>
              <a:rPr lang="en-US" sz="2800" b="1" dirty="0">
                <a:latin typeface="Times New Roman" pitchFamily="18" charset="0"/>
                <a:cs typeface="Times New Roman" pitchFamily="18" charset="0"/>
              </a:rPr>
              <a:t>flora develop fully only in certain altitudes and when swept by the constant moisture of the ocean. They will take on an entirely different form under other circumstances and environment. </a:t>
            </a:r>
          </a:p>
          <a:p>
            <a:r>
              <a:rPr lang="en-US" sz="2800" b="1" dirty="0">
                <a:latin typeface="Times New Roman" pitchFamily="18" charset="0"/>
                <a:cs typeface="Times New Roman" pitchFamily="18" charset="0"/>
              </a:rPr>
              <a:t>Examples </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4" name="Left Brace 3"/>
          <p:cNvSpPr/>
          <p:nvPr/>
        </p:nvSpPr>
        <p:spPr>
          <a:xfrm>
            <a:off x="4419600" y="1295400"/>
            <a:ext cx="45719" cy="990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971801"/>
            <a:ext cx="365759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3505200"/>
            <a:ext cx="4572000" cy="2954655"/>
          </a:xfrm>
          <a:prstGeom prst="rect">
            <a:avLst/>
          </a:prstGeom>
          <a:noFill/>
        </p:spPr>
        <p:txBody>
          <a:bodyPr wrap="square" rtlCol="0">
            <a:spAutoFit/>
          </a:bodyPr>
          <a:lstStyle/>
          <a:p>
            <a:r>
              <a:rPr lang="en-US" sz="2400" b="1" dirty="0">
                <a:latin typeface="Times New Roman" pitchFamily="18" charset="0"/>
                <a:cs typeface="Times New Roman" pitchFamily="18" charset="0"/>
              </a:rPr>
              <a:t>Connecticut a state of US -study conducted on peach trees and the soil. They have come to the conclusion that lack of potash in the soil  lead to failure in producing peaches and that happened in Connecticut .</a:t>
            </a:r>
          </a:p>
          <a:p>
            <a:endParaRPr lang="en-US" dirty="0"/>
          </a:p>
        </p:txBody>
      </p:sp>
    </p:spTree>
    <p:extLst>
      <p:ext uri="{BB962C8B-B14F-4D97-AF65-F5344CB8AC3E}">
        <p14:creationId xmlns:p14="http://schemas.microsoft.com/office/powerpoint/2010/main" val="2021826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SUSCEPTIBLITY </a:t>
            </a:r>
            <a:r>
              <a:rPr lang="en-US" b="1" dirty="0">
                <a:latin typeface="Times New Roman" pitchFamily="18" charset="0"/>
                <a:cs typeface="Times New Roman" pitchFamily="18" charset="0"/>
              </a:rPr>
              <a:t>IN ANIMAL KINGDOM :</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182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90600"/>
            <a:ext cx="6777317" cy="4842029"/>
          </a:xfrm>
        </p:spPr>
        <p:txBody>
          <a:bodyPr/>
          <a:lstStyle/>
          <a:p>
            <a:r>
              <a:rPr lang="en-US" sz="4400" b="1" dirty="0">
                <a:latin typeface="Times New Roman" pitchFamily="18" charset="0"/>
                <a:cs typeface="Times New Roman" pitchFamily="18" charset="0"/>
              </a:rPr>
              <a:t>Animals from certain parts of the earth’s surface develop peculiarities of their own which are entirely different from their close relatives elsewhere. </a:t>
            </a:r>
          </a:p>
          <a:p>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998769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a:t>
            </a:r>
            <a:br>
              <a:rPr lang="en-US" b="1" dirty="0"/>
            </a:br>
            <a:endParaRPr lang="en-US"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7800" y="2324100"/>
            <a:ext cx="35052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971800"/>
            <a:ext cx="4648200" cy="2246769"/>
          </a:xfrm>
          <a:prstGeom prst="rect">
            <a:avLst/>
          </a:prstGeom>
          <a:noFill/>
        </p:spPr>
        <p:txBody>
          <a:bodyPr wrap="square" rtlCol="0">
            <a:spAutoFit/>
          </a:bodyPr>
          <a:lstStyle/>
          <a:p>
            <a:r>
              <a:rPr lang="en-US" sz="2800" b="1" dirty="0">
                <a:latin typeface="Times New Roman" pitchFamily="18" charset="0"/>
                <a:cs typeface="Times New Roman" pitchFamily="18" charset="0"/>
              </a:rPr>
              <a:t>1.The polar bear is immune to the </a:t>
            </a:r>
            <a:r>
              <a:rPr lang="en-US" sz="2800" b="1" dirty="0" err="1">
                <a:latin typeface="Times New Roman" pitchFamily="18" charset="0"/>
                <a:cs typeface="Times New Roman" pitchFamily="18" charset="0"/>
              </a:rPr>
              <a:t>rigours</a:t>
            </a:r>
            <a:r>
              <a:rPr lang="en-US" sz="2800" b="1" dirty="0">
                <a:latin typeface="Times New Roman" pitchFamily="18" charset="0"/>
                <a:cs typeface="Times New Roman" pitchFamily="18" charset="0"/>
              </a:rPr>
              <a:t> of the Arctic,  but is susceptible  and soon succumbs  to the influence of warm  climates</a:t>
            </a:r>
          </a:p>
        </p:txBody>
      </p:sp>
    </p:spTree>
    <p:extLst>
      <p:ext uri="{BB962C8B-B14F-4D97-AF65-F5344CB8AC3E}">
        <p14:creationId xmlns:p14="http://schemas.microsoft.com/office/powerpoint/2010/main" val="681892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0" y="2324100"/>
            <a:ext cx="38100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2895600"/>
            <a:ext cx="4343400" cy="3693319"/>
          </a:xfrm>
          <a:prstGeom prst="rect">
            <a:avLst/>
          </a:prstGeom>
          <a:noFill/>
        </p:spPr>
        <p:txBody>
          <a:bodyPr wrap="square" rtlCol="0">
            <a:spAutoFit/>
          </a:bodyPr>
          <a:lstStyle/>
          <a:p>
            <a:r>
              <a:rPr lang="en-US" sz="2400" b="1" dirty="0">
                <a:latin typeface="Times New Roman" pitchFamily="18" charset="0"/>
                <a:cs typeface="Times New Roman" pitchFamily="18" charset="0"/>
              </a:rPr>
              <a:t>2. The Bengal tiger thrives in the humidity of the Indian jungles , other members of the tiger family have adapted themselves to the altitude and rarefied atmosphere of the slopes of the Himalayas and searching winds of those heights. </a:t>
            </a:r>
          </a:p>
          <a:p>
            <a:endParaRPr lang="en-US" dirty="0"/>
          </a:p>
        </p:txBody>
      </p:sp>
    </p:spTree>
    <p:extLst>
      <p:ext uri="{BB962C8B-B14F-4D97-AF65-F5344CB8AC3E}">
        <p14:creationId xmlns:p14="http://schemas.microsoft.com/office/powerpoint/2010/main" val="34061382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65</TotalTime>
  <Words>509</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SUSCEPTIBILITY ACCORDING TO H.A ROBERT</vt:lpstr>
      <vt:lpstr>PowerPoint Presentation</vt:lpstr>
      <vt:lpstr>PowerPoint Presentation</vt:lpstr>
      <vt:lpstr>   SUSCEPTIBILITY IN VEGETABLE KINGDOM : </vt:lpstr>
      <vt:lpstr>PowerPoint Presentation</vt:lpstr>
      <vt:lpstr> SUSCEPTIBLITY IN ANIMAL KINGDOM : </vt:lpstr>
      <vt:lpstr>PowerPoint Presentation</vt:lpstr>
      <vt:lpstr>Examples : </vt:lpstr>
      <vt:lpstr>PowerPoint Presentation</vt:lpstr>
      <vt:lpstr>SUSCEPTIBILITY AND HUMANBEING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cp:revision>
  <dcterms:created xsi:type="dcterms:W3CDTF">2019-07-10T16:14:25Z</dcterms:created>
  <dcterms:modified xsi:type="dcterms:W3CDTF">2021-02-19T06:20:24Z</dcterms:modified>
</cp:coreProperties>
</file>